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56" r:id="rId2"/>
    <p:sldId id="267" r:id="rId3"/>
    <p:sldId id="262" r:id="rId4"/>
    <p:sldId id="257" r:id="rId5"/>
    <p:sldId id="266" r:id="rId6"/>
    <p:sldId id="261" r:id="rId7"/>
    <p:sldId id="268" r:id="rId8"/>
    <p:sldId id="258" r:id="rId9"/>
    <p:sldId id="264" r:id="rId10"/>
    <p:sldId id="259" r:id="rId11"/>
    <p:sldId id="260" r:id="rId12"/>
    <p:sldId id="265" r:id="rId13"/>
  </p:sldIdLst>
  <p:sldSz cx="9144000" cy="6858000" type="screen4x3"/>
  <p:notesSz cx="7010400" cy="12039600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D9FA14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3" y="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9AAC75-2E3A-41F9-B255-B090B3E8EE8D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13EC7-0A85-495A-A97D-C2A403708E7A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57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D221F-38A2-4A0C-9892-88E39A1A9936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C3DCC-DC54-41F1-9A09-86B2358DB8C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8310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D221F-38A2-4A0C-9892-88E39A1A9936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C3DCC-DC54-41F1-9A09-86B2358DB8C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410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D221F-38A2-4A0C-9892-88E39A1A9936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C3DCC-DC54-41F1-9A09-86B2358DB8C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8345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D221F-38A2-4A0C-9892-88E39A1A9936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C3DCC-DC54-41F1-9A09-86B2358DB8C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0067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D221F-38A2-4A0C-9892-88E39A1A9936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C3DCC-DC54-41F1-9A09-86B2358DB8C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21796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34D36B-CAF4-43D9-9FB2-E77EB5102500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A6374-C4DC-4866-9542-F58D28E61529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0930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971542-B048-44E3-A585-123FDF2F6D65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20570-D2B4-41FA-9DA6-2F5D13B6A57C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7870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CD6644-B844-435D-8EBB-33DF6AB3F55F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EA7B58-C42A-43B9-A3A2-85997BBB934C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7594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1C226-7300-4298-A5A7-C4361984860F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53B92-1EE0-47D5-A11E-E6ABE013E485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874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1B67F-1E9B-4F3F-83B5-526AAC39D051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66113-62CA-4FD1-8ABA-F65898F609B2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7766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788519-B7D9-459A-97DE-BC63C408A3FF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A432E-96BC-4AD8-AB09-38B674F01D85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2948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ED221F-38A2-4A0C-9892-88E39A1A9936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C3DCC-DC54-41F1-9A09-86B2358DB8C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882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47698-E429-4FC7-BA77-BA72534805A0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CE6EB-D3C3-44AC-999D-915A7CC2D8F3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378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28E6D0-2943-42A7-BE78-D423A5B0C46A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A8B13-E580-43D1-A1EB-5B33603629EF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890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7EA03C-B002-4A4D-B658-77A3A266AED8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4BEFB-B9B1-472F-95A0-1C1344B9F9DA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291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ED221F-38A2-4A0C-9892-88E39A1A9936}" type="datetimeFigureOut">
              <a:rPr lang="es-AR" smtClean="0"/>
              <a:pPr>
                <a:defRPr/>
              </a:pPr>
              <a:t>02/06/2026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FCC3DCC-DC54-41F1-9A09-86B2358DB8C6}" type="slidenum">
              <a:rPr lang="es-AR" smtClean="0"/>
              <a:pPr>
                <a:defRPr/>
              </a:pPr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066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ecrei.org.br/acomodaco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D9FA14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7772400" cy="5000625"/>
          </a:xfrm>
        </p:spPr>
        <p:txBody>
          <a:bodyPr>
            <a:noAutofit/>
          </a:bodyPr>
          <a:lstStyle/>
          <a:p>
            <a:r>
              <a:rPr lang="es-ES" sz="4400" b="1" u="sng" dirty="0">
                <a:solidFill>
                  <a:schemeClr val="tx1"/>
                </a:solidFill>
              </a:rPr>
              <a:t>Instituto Evangélico Americano</a:t>
            </a:r>
            <a:br>
              <a:rPr lang="es-ES" sz="4400" b="1" u="sng" dirty="0">
                <a:solidFill>
                  <a:schemeClr val="tx1"/>
                </a:solidFill>
              </a:rPr>
            </a:br>
            <a:r>
              <a:rPr lang="es-ES" sz="4400" b="1" u="sng" dirty="0">
                <a:solidFill>
                  <a:schemeClr val="tx1"/>
                </a:solidFill>
              </a:rPr>
              <a:t>Nivel Secundario </a:t>
            </a:r>
            <a:br>
              <a:rPr lang="es-AR" sz="4400" dirty="0">
                <a:solidFill>
                  <a:schemeClr val="tx1"/>
                </a:solidFill>
              </a:rPr>
            </a:br>
            <a:r>
              <a:rPr lang="es-ES" sz="4400" b="1" dirty="0">
                <a:solidFill>
                  <a:schemeClr val="tx1"/>
                </a:solidFill>
              </a:rPr>
              <a:t> </a:t>
            </a:r>
            <a:br>
              <a:rPr lang="es-AR" sz="4400" dirty="0">
                <a:solidFill>
                  <a:schemeClr val="tx1"/>
                </a:solidFill>
              </a:rPr>
            </a:br>
            <a:r>
              <a:rPr lang="es-ES" sz="4400" b="1" u="sng" dirty="0">
                <a:solidFill>
                  <a:schemeClr val="tx1"/>
                </a:solidFill>
              </a:rPr>
              <a:t>Proyecto de Intercambio con Colegio Sinodal Da Paz,</a:t>
            </a:r>
            <a:br>
              <a:rPr lang="es-ES" sz="4400" b="1" u="sng" dirty="0">
                <a:solidFill>
                  <a:schemeClr val="tx1"/>
                </a:solidFill>
              </a:rPr>
            </a:br>
            <a:r>
              <a:rPr lang="es-ES" sz="4400" b="1" u="sng" dirty="0">
                <a:solidFill>
                  <a:schemeClr val="tx1"/>
                </a:solidFill>
              </a:rPr>
              <a:t> Novo Hamburgo, Brasil.</a:t>
            </a:r>
            <a:br>
              <a:rPr lang="es-ES" sz="4400" b="1" u="sng" dirty="0">
                <a:solidFill>
                  <a:schemeClr val="tx1"/>
                </a:solidFill>
              </a:rPr>
            </a:br>
            <a:r>
              <a:rPr lang="es-ES" sz="4400" b="1" u="sng" dirty="0">
                <a:solidFill>
                  <a:schemeClr val="tx1"/>
                </a:solidFill>
              </a:rPr>
              <a:t>Ciclo lectivo 2026</a:t>
            </a:r>
            <a:br>
              <a:rPr lang="es-AR" sz="4400" dirty="0">
                <a:solidFill>
                  <a:schemeClr val="tx1"/>
                </a:solidFill>
              </a:rPr>
            </a:br>
            <a:endParaRPr lang="es-AR" sz="4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3C4215-182A-C39A-E1D8-3B5BE7A4B3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990600" cy="9906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983317D-6ADD-AC35-5308-BB17F3907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5589240"/>
            <a:ext cx="25527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CuadroTexto"/>
          <p:cNvSpPr txBox="1">
            <a:spLocks noChangeArrowheads="1"/>
          </p:cNvSpPr>
          <p:nvPr/>
        </p:nvSpPr>
        <p:spPr bwMode="auto">
          <a:xfrm>
            <a:off x="500063" y="357188"/>
            <a:ext cx="8320409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dirty="0">
                <a:latin typeface="Calibri" pitchFamily="34" charset="0"/>
              </a:rPr>
              <a:t> </a:t>
            </a:r>
            <a:endParaRPr lang="es-AR" dirty="0">
              <a:latin typeface="Calibri" pitchFamily="34" charset="0"/>
            </a:endParaRPr>
          </a:p>
          <a:p>
            <a:pPr lvl="1"/>
            <a:r>
              <a:rPr lang="es-ES" sz="2400" b="1" u="sng" dirty="0">
                <a:solidFill>
                  <a:srgbClr val="33CC33"/>
                </a:solidFill>
              </a:rPr>
              <a:t>Forma de Pago:</a:t>
            </a:r>
            <a:r>
              <a:rPr lang="es-ES" sz="2400" u="sng" dirty="0">
                <a:solidFill>
                  <a:srgbClr val="33CC33"/>
                </a:solidFill>
              </a:rPr>
              <a:t> </a:t>
            </a:r>
          </a:p>
          <a:p>
            <a:pPr lvl="1"/>
            <a:endParaRPr lang="es-AR" sz="2400" u="sng" dirty="0">
              <a:solidFill>
                <a:srgbClr val="33CC33"/>
              </a:solidFill>
            </a:endParaRPr>
          </a:p>
          <a:p>
            <a:pPr lvl="2"/>
            <a:r>
              <a:rPr lang="es-ES" sz="2400" dirty="0"/>
              <a:t>Reserva del ticket aéreo: Cuando lo solicite la agencia de viajes </a:t>
            </a:r>
            <a:r>
              <a:rPr lang="es-ES" sz="2400" dirty="0" err="1"/>
              <a:t>Tije</a:t>
            </a:r>
            <a:r>
              <a:rPr lang="es-ES" sz="2400" dirty="0"/>
              <a:t> Travel.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Se abona parte en la escuela y parte directamente a la agencia.  Por transferencia en dólares o pago presencial en dólares en oficinas en CABA.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Alojamiento: En Reales al llegar a Brasil</a:t>
            </a:r>
          </a:p>
          <a:p>
            <a:pPr lvl="2"/>
            <a:endParaRPr lang="es-ES" sz="2400" dirty="0"/>
          </a:p>
          <a:p>
            <a:pPr lvl="2"/>
            <a:r>
              <a:rPr lang="es-ES" sz="2400" dirty="0"/>
              <a:t>Asistencia al viajero: 1 mes antes del viaje. En pesos, en la escuela.</a:t>
            </a:r>
            <a:endParaRPr lang="es-A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CuadroTexto"/>
          <p:cNvSpPr txBox="1">
            <a:spLocks noChangeArrowheads="1"/>
          </p:cNvSpPr>
          <p:nvPr/>
        </p:nvSpPr>
        <p:spPr bwMode="auto">
          <a:xfrm>
            <a:off x="357188" y="785813"/>
            <a:ext cx="8001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latin typeface="Calibri" pitchFamily="34" charset="0"/>
              </a:rPr>
              <a:t> </a:t>
            </a:r>
            <a:r>
              <a:rPr lang="es-ES" sz="3200" b="1" u="sng" dirty="0">
                <a:solidFill>
                  <a:srgbClr val="33CC33"/>
                </a:solidFill>
                <a:latin typeface="Calibri" pitchFamily="34" charset="0"/>
              </a:rPr>
              <a:t>IMPORTANTE:</a:t>
            </a:r>
          </a:p>
          <a:p>
            <a:pPr algn="ctr"/>
            <a:endParaRPr lang="es-ES" sz="2400" b="1" u="sng" dirty="0"/>
          </a:p>
          <a:p>
            <a:pPr algn="ctr">
              <a:buFont typeface="Arial" charset="0"/>
              <a:buChar char="•"/>
            </a:pPr>
            <a:r>
              <a:rPr lang="es-ES" sz="2400" b="1" i="1" dirty="0"/>
              <a:t> Por política de las compañías aéreas, la eventual devolución y/o canje de tickets aéreos, en el caso de que alguien desista o no puede viajar, está sujeta a penalidades, retenciones y/o multas. </a:t>
            </a:r>
            <a:endParaRPr lang="es-A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CuadroTexto"/>
          <p:cNvSpPr txBox="1">
            <a:spLocks noChangeArrowheads="1"/>
          </p:cNvSpPr>
          <p:nvPr/>
        </p:nvSpPr>
        <p:spPr bwMode="auto">
          <a:xfrm>
            <a:off x="467544" y="260648"/>
            <a:ext cx="817696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/>
              <a:t> </a:t>
            </a:r>
            <a:endParaRPr lang="es-AR" sz="2400" dirty="0"/>
          </a:p>
          <a:p>
            <a:r>
              <a:rPr lang="es-ES" sz="3600" b="1" u="sng" dirty="0">
                <a:solidFill>
                  <a:srgbClr val="33CC33"/>
                </a:solidFill>
              </a:rPr>
              <a:t>Previsión de Moneda Extranjera:</a:t>
            </a:r>
          </a:p>
          <a:p>
            <a:endParaRPr lang="es-AR" sz="2400" u="sng" dirty="0">
              <a:solidFill>
                <a:srgbClr val="33CC33"/>
              </a:solidFill>
            </a:endParaRPr>
          </a:p>
          <a:p>
            <a:pPr lvl="1"/>
            <a:r>
              <a:rPr lang="es-ES" sz="3200" dirty="0"/>
              <a:t>1. Necesaria para las actividades obligatorias previstas en Brasil. Se entrega a la escuela al llegar en sobre cerrado. Monto a confirmar en base a las actividades.</a:t>
            </a:r>
          </a:p>
          <a:p>
            <a:pPr lvl="1">
              <a:buFont typeface="Arial" charset="0"/>
              <a:buChar char="•"/>
            </a:pPr>
            <a:endParaRPr lang="es-AR" sz="3200" dirty="0"/>
          </a:p>
          <a:p>
            <a:pPr lvl="1"/>
            <a:r>
              <a:rPr lang="es-ES" sz="3200" dirty="0"/>
              <a:t>2. Para gastos personales, obsequios, </a:t>
            </a:r>
            <a:r>
              <a:rPr lang="es-ES" sz="3200" dirty="0" err="1"/>
              <a:t>souvenirs</a:t>
            </a:r>
            <a:r>
              <a:rPr lang="es-ES" sz="3200" dirty="0"/>
              <a:t>, etc. No esperar a último momento.</a:t>
            </a:r>
            <a:endParaRPr lang="es-A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1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33"/>
            </a:gs>
            <a:gs pos="100000">
              <a:srgbClr val="D9FA14"/>
            </a:gs>
          </a:gsLst>
          <a:lin ang="27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647AD-9218-E57C-EA5C-72FD348BD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1AF7D97-A493-6059-2F5B-7A3C90AA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4" y="116632"/>
            <a:ext cx="7772400" cy="762001"/>
          </a:xfrm>
        </p:spPr>
        <p:txBody>
          <a:bodyPr>
            <a:noAutofit/>
          </a:bodyPr>
          <a:lstStyle/>
          <a:p>
            <a:pPr algn="ctr"/>
            <a:r>
              <a:rPr lang="es-ES" sz="4400" b="1" u="sng" dirty="0">
                <a:solidFill>
                  <a:schemeClr val="tx1"/>
                </a:solidFill>
              </a:rPr>
              <a:t>¿Dónde queda?</a:t>
            </a:r>
            <a:endParaRPr lang="es-AR" sz="4400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93E008-48A3-A461-D5B7-C80C0EF6F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68" y="1071757"/>
            <a:ext cx="5976664" cy="552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72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26469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2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Intercambio 2026</a:t>
            </a:r>
          </a:p>
          <a:p>
            <a:pPr marL="0" indent="0">
              <a:buNone/>
            </a:pPr>
            <a:endParaRPr lang="es-ES" sz="2800" b="1" i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8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“Traspasando fronteras, acercando culturas: Volviendo a encontrarnos…”.</a:t>
            </a:r>
          </a:p>
          <a:p>
            <a:pPr marL="0" indent="0" algn="ctr">
              <a:buNone/>
            </a:pPr>
            <a:r>
              <a:rPr lang="es-ES" sz="2800" u="sng" dirty="0"/>
              <a:t>Algunas precisiones del Proyecto 2026</a:t>
            </a:r>
          </a:p>
          <a:p>
            <a:pPr marL="0" indent="0" algn="ctr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A- El grupo del Colegio Sinodal estará en Buenos Aires del 28 de Septiembre al 2 de Octubre 2026 (4 noches)</a:t>
            </a:r>
          </a:p>
          <a:p>
            <a:pPr marL="0" indent="0">
              <a:buNone/>
            </a:pPr>
            <a:r>
              <a:rPr lang="es-ES" sz="2800" dirty="0"/>
              <a:t> </a:t>
            </a:r>
          </a:p>
          <a:p>
            <a:pPr marL="0" indent="0">
              <a:buNone/>
            </a:pPr>
            <a:r>
              <a:rPr lang="es-ES" sz="2800" dirty="0"/>
              <a:t>B- Los alumnos del IEA llegarán a Novo Hamburgo el 5 de Octubre y permanecerán hasta el 9 de Octubre ( 4 noches)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C- Realizarán actividades turísticas y de conocimiento de la cultura local, poniendo énfasis en la práctica del idioma . 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D- Serán acompañados en el viaje a Novo Hamburgo por Prof. de Portugués y otro Profesor/a definir  </a:t>
            </a:r>
          </a:p>
          <a:p>
            <a:pPr marL="0" indent="0">
              <a:buNone/>
            </a:pPr>
            <a:r>
              <a:rPr lang="es-E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s-E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0365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1320800"/>
          </a:xfrm>
        </p:spPr>
        <p:txBody>
          <a:bodyPr>
            <a:normAutofit/>
          </a:bodyPr>
          <a:lstStyle/>
          <a:p>
            <a:r>
              <a:rPr lang="es-ES" sz="4000" b="1" u="sng" dirty="0"/>
              <a:t>Información sobre vuelos y otros aspectos.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772816"/>
            <a:ext cx="8282881" cy="4752528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200" dirty="0"/>
              <a:t> </a:t>
            </a:r>
            <a:endParaRPr lang="es-AR" sz="22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31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Partida:</a:t>
            </a:r>
            <a:endParaRPr lang="es-AR" sz="3100" dirty="0">
              <a:solidFill>
                <a:srgbClr val="33CC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3100" b="1" dirty="0">
                <a:latin typeface="Arial" panose="020B0604020202020204" pitchFamily="34" charset="0"/>
                <a:cs typeface="Arial" panose="020B0604020202020204" pitchFamily="34" charset="0"/>
              </a:rPr>
              <a:t>Lunes 5 de Octubre</a:t>
            </a:r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Opción 1 </a:t>
            </a:r>
            <a:r>
              <a:rPr lang="es-ES" sz="3500" i="1" dirty="0">
                <a:latin typeface="Arial" panose="020B0604020202020204" pitchFamily="34" charset="0"/>
                <a:cs typeface="Arial" panose="020B0604020202020204" pitchFamily="34" charset="0"/>
              </a:rPr>
              <a:t>Línea Aérea LATAM </a:t>
            </a:r>
          </a:p>
          <a:p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Vuelo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directo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a Porto Alegre ( 2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aprox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 de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duración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). Salida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mañana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más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temprano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posible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valija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de 23 Kg + carry-on + mochila</a:t>
            </a:r>
          </a:p>
          <a:p>
            <a:r>
              <a:rPr lang="es-A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Opción 1</a:t>
            </a:r>
            <a:r>
              <a:rPr lang="es-AR" sz="3600" i="1" dirty="0">
                <a:latin typeface="Arial" panose="020B0604020202020204" pitchFamily="34" charset="0"/>
                <a:cs typeface="Arial" panose="020B0604020202020204" pitchFamily="34" charset="0"/>
              </a:rPr>
              <a:t> Línea Aérea GOL </a:t>
            </a:r>
          </a:p>
          <a:p>
            <a:r>
              <a:rPr lang="es-AR" sz="3600" i="1" dirty="0">
                <a:latin typeface="Arial" panose="020B0604020202020204" pitchFamily="34" charset="0"/>
                <a:cs typeface="Arial" panose="020B0604020202020204" pitchFamily="34" charset="0"/>
              </a:rPr>
              <a:t>Vuelo Aeroparque – San Pablo – Porto Alegre. Sale 9hs. Llega 15:30 . Incluye mochila de 10kg + </a:t>
            </a:r>
            <a:r>
              <a:rPr lang="es-AR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carry-on</a:t>
            </a:r>
            <a:r>
              <a:rPr lang="es-AR" sz="3600" i="1" dirty="0">
                <a:latin typeface="Arial" panose="020B0604020202020204" pitchFamily="34" charset="0"/>
                <a:cs typeface="Arial" panose="020B0604020202020204" pitchFamily="34" charset="0"/>
              </a:rPr>
              <a:t> de 12 kg.</a:t>
            </a:r>
          </a:p>
          <a:p>
            <a:endParaRPr lang="es-E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31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Regreso:</a:t>
            </a:r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3100" b="1" dirty="0">
                <a:latin typeface="Arial" panose="020B0604020202020204" pitchFamily="34" charset="0"/>
                <a:cs typeface="Arial" panose="020B0604020202020204" pitchFamily="34" charset="0"/>
              </a:rPr>
              <a:t>Viernes 9 de Octubre</a:t>
            </a:r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Opción 1</a:t>
            </a:r>
            <a:r>
              <a:rPr lang="es-ES" sz="3500" i="1" dirty="0">
                <a:latin typeface="Arial" panose="020B0604020202020204" pitchFamily="34" charset="0"/>
                <a:cs typeface="Arial" panose="020B0604020202020204" pitchFamily="34" charset="0"/>
              </a:rPr>
              <a:t> Línea Aérea LATAM </a:t>
            </a:r>
          </a:p>
          <a:p>
            <a:pPr lvl="0"/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Vuelo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directo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Porto Alegre – Buenos Aires.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Regreso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mañana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temprano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Opción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Línea Aérea GOL</a:t>
            </a:r>
          </a:p>
          <a:p>
            <a:pPr lvl="0"/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Porto Alegre – San Pablo –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Aeroparque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. Sale 11:30 .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Llega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 17:20 </a:t>
            </a:r>
            <a:r>
              <a:rPr lang="en-US" sz="3500" i="1" dirty="0" err="1">
                <a:latin typeface="Arial" panose="020B0604020202020204" pitchFamily="34" charset="0"/>
                <a:cs typeface="Arial" panose="020B0604020202020204" pitchFamily="34" charset="0"/>
              </a:rPr>
              <a:t>hs</a:t>
            </a:r>
            <a:r>
              <a:rPr lang="en-US" sz="35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3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AR" sz="35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s-A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24363D-F43A-D234-23EC-FDA196271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CBC6316-04FE-FCED-811F-BF09DC155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3" y="609600"/>
            <a:ext cx="8496944" cy="1320800"/>
          </a:xfrm>
        </p:spPr>
        <p:txBody>
          <a:bodyPr>
            <a:normAutofit/>
          </a:bodyPr>
          <a:lstStyle/>
          <a:p>
            <a:r>
              <a:rPr lang="es-ES" b="1" u="sng" dirty="0"/>
              <a:t>Información sobre alojamiento y otros aspectos.</a:t>
            </a:r>
            <a:endParaRPr lang="es-AR" dirty="0"/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82D0F76-9461-05A5-92F0-C49DB6A1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844824"/>
            <a:ext cx="8640959" cy="388077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2200" dirty="0"/>
              <a:t> </a:t>
            </a:r>
            <a:endParaRPr lang="es-AR" sz="2200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3100" b="1" dirty="0">
                <a:solidFill>
                  <a:srgbClr val="33CC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Centro de retiros CECREI 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(https://cecrei.org.br/acomodacoes/)</a:t>
            </a:r>
            <a:endParaRPr lang="es-AR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s-ES" sz="2600" i="1" dirty="0">
                <a:latin typeface="Arial" panose="020B0604020202020204" pitchFamily="34" charset="0"/>
                <a:cs typeface="Arial" panose="020B0604020202020204" pitchFamily="34" charset="0"/>
              </a:rPr>
              <a:t>Ciudad de San Leopoldo (cercana a Novo Hamburgo)</a:t>
            </a:r>
          </a:p>
          <a:p>
            <a:pPr>
              <a:lnSpc>
                <a:spcPct val="110000"/>
              </a:lnSpc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Habitaciones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dobles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 triples.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Varones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mujeres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separados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Baño privado. </a:t>
            </a:r>
          </a:p>
          <a:p>
            <a:pPr>
              <a:lnSpc>
                <a:spcPct val="80000"/>
              </a:lnSpc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desayuno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A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E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s-AR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s-ES" sz="31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AR" sz="22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AD3D78-BD3C-B170-335F-87069CF92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79" y="4437112"/>
            <a:ext cx="8456751" cy="2338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3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CuadroTexto"/>
          <p:cNvSpPr txBox="1">
            <a:spLocks noChangeArrowheads="1"/>
          </p:cNvSpPr>
          <p:nvPr/>
        </p:nvSpPr>
        <p:spPr bwMode="auto">
          <a:xfrm>
            <a:off x="539552" y="548680"/>
            <a:ext cx="828092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/>
              <a:t> </a:t>
            </a:r>
            <a:endParaRPr lang="es-AR" sz="2400" dirty="0"/>
          </a:p>
          <a:p>
            <a:r>
              <a:rPr lang="es-ES" sz="2400" b="1" u="sng" dirty="0">
                <a:solidFill>
                  <a:srgbClr val="33CC33"/>
                </a:solidFill>
              </a:rPr>
              <a:t>Documentación obligatoria:</a:t>
            </a:r>
          </a:p>
          <a:p>
            <a:endParaRPr lang="es-AR" sz="2400" u="sng" dirty="0">
              <a:solidFill>
                <a:srgbClr val="33CC33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s-ES" sz="3200" dirty="0"/>
              <a:t> Permiso para salir del país (si al momento de la partida es menor de edad).  Se gestiona ante Escribano Público, Juez de Paz o RENAPER</a:t>
            </a:r>
          </a:p>
          <a:p>
            <a:pPr lvl="1">
              <a:buFont typeface="Arial" charset="0"/>
              <a:buChar char="•"/>
            </a:pPr>
            <a:endParaRPr lang="es-AR" sz="3200" dirty="0"/>
          </a:p>
          <a:p>
            <a:pPr lvl="1">
              <a:buFont typeface="Arial" charset="0"/>
              <a:buChar char="•"/>
            </a:pPr>
            <a:r>
              <a:rPr lang="es-ES" sz="3200" dirty="0"/>
              <a:t> Pasaporte o DNI </a:t>
            </a:r>
            <a:r>
              <a:rPr lang="es-ES" sz="3200" b="1" u="sng" dirty="0"/>
              <a:t>vigente</a:t>
            </a:r>
            <a:r>
              <a:rPr lang="es-ES" sz="3200" dirty="0"/>
              <a:t> y en buen estado.</a:t>
            </a:r>
          </a:p>
          <a:p>
            <a:pPr lvl="1"/>
            <a:endParaRPr lang="es-ES" sz="3200" dirty="0"/>
          </a:p>
          <a:p>
            <a:pPr lvl="1">
              <a:buFont typeface="Arial" charset="0"/>
              <a:buChar char="•"/>
            </a:pPr>
            <a:r>
              <a:rPr lang="es-ES" sz="3200" dirty="0"/>
              <a:t>Partida de Nacimiento actualizada.</a:t>
            </a:r>
            <a:endParaRPr lang="es-AR" sz="3200" dirty="0"/>
          </a:p>
          <a:p>
            <a:endParaRPr lang="es-A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98FAE-CB73-2544-3E9E-FBEEC3BE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1 CuadroTexto">
            <a:extLst>
              <a:ext uri="{FF2B5EF4-FFF2-40B4-BE49-F238E27FC236}">
                <a16:creationId xmlns:a16="http://schemas.microsoft.com/office/drawing/2014/main" id="{1973B024-680D-9E83-00F1-646DC74EF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48680"/>
            <a:ext cx="828092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400" b="1" dirty="0"/>
              <a:t> </a:t>
            </a:r>
            <a:endParaRPr lang="es-AR" sz="2400" dirty="0"/>
          </a:p>
          <a:p>
            <a:r>
              <a:rPr lang="es-ES" sz="2400" b="1" u="sng" dirty="0">
                <a:solidFill>
                  <a:srgbClr val="33CC33"/>
                </a:solidFill>
              </a:rPr>
              <a:t>Conformación del grupo:</a:t>
            </a:r>
          </a:p>
          <a:p>
            <a:endParaRPr lang="es-AR" sz="2400" u="sng" dirty="0">
              <a:solidFill>
                <a:srgbClr val="33CC33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s-ES" sz="3200" dirty="0"/>
              <a:t> Cupo máximo de 16 estudiantes.</a:t>
            </a:r>
          </a:p>
          <a:p>
            <a:pPr lvl="1">
              <a:buFont typeface="Arial" charset="0"/>
              <a:buChar char="•"/>
            </a:pPr>
            <a:r>
              <a:rPr lang="es-ES" sz="3200" dirty="0"/>
              <a:t> 2 (dos) profesores/as acompañantes</a:t>
            </a:r>
          </a:p>
          <a:p>
            <a:pPr lvl="1">
              <a:buFont typeface="Arial" charset="0"/>
              <a:buChar char="•"/>
            </a:pPr>
            <a:r>
              <a:rPr lang="es-ES" sz="3200" dirty="0"/>
              <a:t> Total 18</a:t>
            </a:r>
          </a:p>
          <a:p>
            <a:pPr lvl="1">
              <a:buFont typeface="Arial" charset="0"/>
              <a:buChar char="•"/>
            </a:pPr>
            <a:endParaRPr lang="es-AR" sz="3200" dirty="0"/>
          </a:p>
          <a:p>
            <a:pPr lvl="1">
              <a:buFont typeface="Arial" charset="0"/>
              <a:buChar char="•"/>
            </a:pPr>
            <a:r>
              <a:rPr lang="es-ES" sz="3200" dirty="0"/>
              <a:t> Selección de los estudiantes: Mismo procedimiento que para el viaje a Canadá. Examen escrito y oral de portugués + antecedentes académicos y de convivencia. </a:t>
            </a:r>
            <a:endParaRPr lang="es-A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93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108975" y="1708138"/>
            <a:ext cx="3905423" cy="3804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8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  <a:tabLst>
                <a:tab pos="914400" algn="l"/>
              </a:tabLst>
              <a:defRPr/>
            </a:pPr>
            <a:r>
              <a:rPr lang="es-ES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Viaje y Traslados: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Precio de lista para grupos, más traslados desde el IEES a </a:t>
            </a:r>
            <a:r>
              <a:rPr lang="es-ES" sz="1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Ezeiza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ida y vuelta. </a:t>
            </a:r>
            <a:r>
              <a:rPr lang="es-ES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$ 1400.- (mil cuatrocientos)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. Incluye U$D 29 de Tasa de embarque en EZE y 18 U$D de tasa de embarque en POA.</a:t>
            </a:r>
            <a:endParaRPr lang="es-AR" sz="900" dirty="0">
              <a:latin typeface="Arial" pitchFamily="34" charset="0"/>
              <a:cs typeface="Arial" pitchFamily="34" charset="0"/>
            </a:endParaRPr>
          </a:p>
          <a:p>
            <a:pPr lvl="1" eaLnBrk="0" hangingPunct="0">
              <a:buFontTx/>
              <a:buAutoNum type="arabicPeriod"/>
              <a:tabLst>
                <a:tab pos="914400" algn="l"/>
              </a:tabLst>
              <a:defRPr/>
            </a:pPr>
            <a:r>
              <a:rPr lang="es-ES" sz="12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Asistencia al viajero: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1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Assist-Card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Universal </a:t>
            </a:r>
            <a:r>
              <a:rPr lang="es-ES" sz="1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Asistance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es-ES" sz="1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Travel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" sz="12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Ace</a:t>
            </a:r>
            <a:r>
              <a:rPr lang="es-ES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o similar por la duración de la estadía. U$D 40 por pasajero aprox. (a confirmar).</a:t>
            </a:r>
            <a:endParaRPr lang="es-AR" sz="9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914400" algn="l"/>
              </a:tabLst>
              <a:defRPr/>
            </a:pP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2" name="2 CuadroTexto"/>
          <p:cNvSpPr txBox="1">
            <a:spLocks noChangeArrowheads="1"/>
          </p:cNvSpPr>
          <p:nvPr/>
        </p:nvSpPr>
        <p:spPr bwMode="auto">
          <a:xfrm>
            <a:off x="428625" y="332656"/>
            <a:ext cx="8143875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000" b="1" u="sng" dirty="0">
                <a:solidFill>
                  <a:srgbClr val="FF0000"/>
                </a:solidFill>
              </a:rPr>
              <a:t>Costos a afrontar</a:t>
            </a:r>
          </a:p>
          <a:p>
            <a:pPr algn="ctr"/>
            <a:endParaRPr lang="es-ES" sz="2000" dirty="0"/>
          </a:p>
          <a:p>
            <a:pPr lvl="1"/>
            <a:r>
              <a:rPr lang="es-ES" sz="2400" b="1" dirty="0"/>
              <a:t>Ticket aéreo + Alojamiento + Traslados + Comidas + Excursiones + Seguro Médico</a:t>
            </a:r>
          </a:p>
          <a:p>
            <a:pPr lvl="1"/>
            <a:endParaRPr lang="es-ES" sz="2400" dirty="0"/>
          </a:p>
          <a:p>
            <a:pPr marL="795337" lvl="1" indent="-342900">
              <a:buFontTx/>
              <a:buChar char="-"/>
            </a:pPr>
            <a:r>
              <a:rPr lang="es-ES" sz="2400" dirty="0"/>
              <a:t>Aéreo. Opción </a:t>
            </a:r>
            <a:r>
              <a:rPr lang="es-ES" sz="2400" dirty="0" err="1"/>
              <a:t>Latam</a:t>
            </a:r>
            <a:r>
              <a:rPr lang="es-ES" sz="2400" dirty="0"/>
              <a:t> Aprox. U$D 750 + prorrateo de docentes acompañantes. Opción GOL </a:t>
            </a:r>
            <a:r>
              <a:rPr lang="es-ES" sz="2400" dirty="0" err="1"/>
              <a:t>Aprox</a:t>
            </a:r>
            <a:r>
              <a:rPr lang="es-ES" sz="2400" dirty="0"/>
              <a:t> U$D 550 + prorrateo de docentes acompañantes.</a:t>
            </a:r>
          </a:p>
          <a:p>
            <a:pPr marL="452437" lvl="1"/>
            <a:endParaRPr lang="es-ES" sz="2400" dirty="0"/>
          </a:p>
          <a:p>
            <a:pPr marL="795337" lvl="1" indent="-342900">
              <a:buFontTx/>
              <a:buChar char="-"/>
            </a:pPr>
            <a:r>
              <a:rPr lang="es-ES" sz="2400" dirty="0"/>
              <a:t>Alojamiento. Aprox. R$ 750 (reales) las 4 noches con desayuno incluido. Pesos $215 mil aprox.   </a:t>
            </a:r>
          </a:p>
          <a:p>
            <a:pPr marL="795337" lvl="1" indent="-342900">
              <a:buFontTx/>
              <a:buChar char="-"/>
            </a:pPr>
            <a:endParaRPr lang="es-ES" sz="2400" dirty="0"/>
          </a:p>
          <a:p>
            <a:pPr marL="795337" lvl="1" indent="-342900">
              <a:buFontTx/>
              <a:buChar char="-"/>
            </a:pPr>
            <a:r>
              <a:rPr lang="es-ES" sz="2400" dirty="0"/>
              <a:t>Costos restantes a confirmar.</a:t>
            </a:r>
            <a:endParaRPr lang="es-AR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2 CuadroTexto"/>
          <p:cNvSpPr txBox="1">
            <a:spLocks noChangeArrowheads="1"/>
          </p:cNvSpPr>
          <p:nvPr/>
        </p:nvSpPr>
        <p:spPr bwMode="auto">
          <a:xfrm>
            <a:off x="428625" y="332656"/>
            <a:ext cx="8391847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endParaRPr lang="es-ES" sz="2400" dirty="0"/>
          </a:p>
          <a:p>
            <a:pPr algn="ctr"/>
            <a:r>
              <a:rPr lang="es-ES" sz="3600" dirty="0">
                <a:solidFill>
                  <a:srgbClr val="FF0000"/>
                </a:solidFill>
              </a:rPr>
              <a:t> </a:t>
            </a:r>
            <a:r>
              <a:rPr lang="es-ES" sz="3600" b="1" u="sng" dirty="0">
                <a:solidFill>
                  <a:srgbClr val="FF0000"/>
                </a:solidFill>
              </a:rPr>
              <a:t>Extras obligatorios NO INCLUIDOS en los valores anteriores:</a:t>
            </a:r>
          </a:p>
          <a:p>
            <a:pPr lvl="1"/>
            <a:endParaRPr lang="es-ES" sz="2000" b="1" u="sng" dirty="0">
              <a:solidFill>
                <a:srgbClr val="33CC33"/>
              </a:solidFill>
            </a:endParaRPr>
          </a:p>
          <a:p>
            <a:pPr lvl="1"/>
            <a:r>
              <a:rPr lang="es-ES" sz="2000" b="1" u="sng" dirty="0">
                <a:solidFill>
                  <a:srgbClr val="33CC33"/>
                </a:solidFill>
              </a:rPr>
              <a:t>1-Asistencia al viajero:</a:t>
            </a:r>
            <a:r>
              <a:rPr lang="es-ES" sz="2000" dirty="0"/>
              <a:t> Safe Trave, Universal </a:t>
            </a:r>
            <a:r>
              <a:rPr lang="es-ES" sz="2000" dirty="0" err="1"/>
              <a:t>Asistance</a:t>
            </a:r>
            <a:r>
              <a:rPr lang="es-ES" sz="2000" dirty="0"/>
              <a:t> o similar por la duración de la estadía. $ 85 mil por pasajero aprox. (a confirmar).</a:t>
            </a:r>
            <a:endParaRPr lang="es-AR" sz="2000" dirty="0"/>
          </a:p>
          <a:p>
            <a:r>
              <a:rPr lang="es-ES" sz="2000" dirty="0"/>
              <a:t> </a:t>
            </a:r>
            <a:endParaRPr lang="es-ES" sz="2000" b="1" u="sng" dirty="0">
              <a:solidFill>
                <a:srgbClr val="33CC33"/>
              </a:solidFill>
            </a:endParaRPr>
          </a:p>
          <a:p>
            <a:pPr lvl="1"/>
            <a:r>
              <a:rPr lang="es-ES" sz="2000" b="1" u="sng" dirty="0">
                <a:solidFill>
                  <a:srgbClr val="33CC33"/>
                </a:solidFill>
              </a:rPr>
              <a:t>2- Costo de actividades adicionales en Brasil. </a:t>
            </a:r>
            <a:r>
              <a:rPr lang="es-ES" sz="2000" dirty="0"/>
              <a:t>A confirmar de acuerdo al cronograma de actividades y paseos. </a:t>
            </a:r>
          </a:p>
          <a:p>
            <a:pPr lvl="1"/>
            <a:endParaRPr lang="es-ES" sz="2000" b="1" u="sng" dirty="0">
              <a:solidFill>
                <a:srgbClr val="33CC33"/>
              </a:solidFill>
            </a:endParaRPr>
          </a:p>
          <a:p>
            <a:pPr lvl="1"/>
            <a:r>
              <a:rPr lang="es-ES" sz="2000" b="1" u="sng" dirty="0">
                <a:solidFill>
                  <a:srgbClr val="33CC33"/>
                </a:solidFill>
              </a:rPr>
              <a:t>3- Actividades adicionales en Argentina </a:t>
            </a:r>
            <a:r>
              <a:rPr lang="es-ES" sz="2000" dirty="0"/>
              <a:t>A confirmar de acuerdo al cronograma de actividades y paseos a realizar en Septiembre, cuando venga el grupo del Colegio Sinodal </a:t>
            </a:r>
            <a:endParaRPr lang="es-AR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363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745</TotalTime>
  <Words>837</Words>
  <Application>Microsoft Office PowerPoint</Application>
  <PresentationFormat>Presentación en pantalla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Faceta</vt:lpstr>
      <vt:lpstr>Instituto Evangélico Americano Nivel Secundario    Proyecto de Intercambio con Colegio Sinodal Da Paz,  Novo Hamburgo, Brasil. Ciclo lectivo 2026 </vt:lpstr>
      <vt:lpstr>¿Dónde queda?</vt:lpstr>
      <vt:lpstr>Presentación de PowerPoint</vt:lpstr>
      <vt:lpstr>Información sobre vuelos y otros aspectos.</vt:lpstr>
      <vt:lpstr>Información sobre alojamiento y otros aspectos.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Evangélico de Educación Superior - Nivel Polimodal    Proyecto de Intercambio con Colegio Sinodal Da Paz, Nuevo Hamburgo, Brasil.</dc:title>
  <dc:creator>Director General</dc:creator>
  <cp:lastModifiedBy>Responsable operativo josecpaz UBP</cp:lastModifiedBy>
  <cp:revision>101</cp:revision>
  <cp:lastPrinted>2019-04-09T11:23:23Z</cp:lastPrinted>
  <dcterms:created xsi:type="dcterms:W3CDTF">2009-05-19T12:07:18Z</dcterms:created>
  <dcterms:modified xsi:type="dcterms:W3CDTF">2026-06-02T20:04:52Z</dcterms:modified>
</cp:coreProperties>
</file>